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slideLayouts/slideLayout1.xml" ContentType="application/vnd.openxmlformats-officedocument.presentationml.slideLayout+xml"/>
  <Override PartName="/ppt/notesSlides/notesSlide18.xml" ContentType="application/vnd.openxmlformats-officedocument.presentationml.notesSlide+xml"/>
  <Override PartName="/ppt/slideLayouts/slideLayout2.xml" ContentType="application/vnd.openxmlformats-officedocument.presentationml.slideLayout+xml"/>
  <Override PartName="/ppt/notesSlides/notesSlide19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</p:sldMasterIdLst>
  <p:notesMasterIdLst>
    <p:notesMasterId r:id="rId22"/>
  </p:notesMasterIdLst>
  <p:sldIdLst>
    <p:sldId id="549" r:id="rId2"/>
    <p:sldId id="550" r:id="rId3"/>
    <p:sldId id="551" r:id="rId4"/>
    <p:sldId id="552" r:id="rId5"/>
    <p:sldId id="553" r:id="rId6"/>
    <p:sldId id="557" r:id="rId7"/>
    <p:sldId id="558" r:id="rId8"/>
    <p:sldId id="529" r:id="rId9"/>
    <p:sldId id="541" r:id="rId10"/>
    <p:sldId id="542" r:id="rId11"/>
    <p:sldId id="562" r:id="rId12"/>
    <p:sldId id="543" r:id="rId13"/>
    <p:sldId id="544" r:id="rId14"/>
    <p:sldId id="545" r:id="rId15"/>
    <p:sldId id="559" r:id="rId16"/>
    <p:sldId id="560" r:id="rId17"/>
    <p:sldId id="561" r:id="rId18"/>
    <p:sldId id="546" r:id="rId19"/>
    <p:sldId id="547" r:id="rId20"/>
    <p:sldId id="548" r:id="rId21"/>
  </p:sldIdLst>
  <p:sldSz cx="9144000" cy="6858000" type="screen4x3"/>
  <p:notesSz cx="6858000" cy="9144000"/>
  <p:custDataLst>
    <p:tags r:id="rId23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66"/>
    <a:srgbClr val="00CC00"/>
    <a:srgbClr val="996633"/>
    <a:srgbClr val="6666FF"/>
    <a:srgbClr val="3366FF"/>
    <a:srgbClr val="CCFF99"/>
    <a:srgbClr val="6AF4A5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7B13BD-6EC6-A87A-C5D0-CB463A61C341}" v="3" dt="2020-05-06T13:53:39.198"/>
    <p1510:client id="{F7DE8440-EDEA-858B-01DA-8CF3891AC65C}" v="4" dt="2020-05-06T14:08:13.4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49" autoAdjust="0"/>
    <p:restoredTop sz="94707" autoAdjust="0"/>
  </p:normalViewPr>
  <p:slideViewPr>
    <p:cSldViewPr>
      <p:cViewPr varScale="1">
        <p:scale>
          <a:sx n="128" d="100"/>
          <a:sy n="128" d="100"/>
        </p:scale>
        <p:origin x="17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Relationship Id="rId30" Type="http://schemas.openxmlformats.org/officeDocument/2006/relationships/customXml" Target="../customXml/item2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4608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4608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608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608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4608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fld id="{CC10CEF4-EE6F-4CC4-8C7B-A30FD2B226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60492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F46B4E0-9C9A-4F9B-9508-DC6BB52BCFC5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533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3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8267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1A830B1-199E-4291-82F8-55E121DA4A78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519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9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1081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4916344-6F1F-4921-A861-CEA69D7B8FFD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521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1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9722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BF185A9-78A5-420C-83DC-9F3DDBF8F972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523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3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875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82E90B-AB6F-423D-BEE5-CC9E122EA7E1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525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5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92011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BE170DE-2F29-412C-858D-2105A47728EE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553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20100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8C4297-48BC-43D0-93F1-F88FFF6407FB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556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6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7236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D9C6DF0-6DF8-4C70-BDEA-A97E06305D3D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558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8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65389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44CCEB-4960-4B92-BBE1-DC297501E73F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527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7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37057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A42EC8-77F5-487B-B28A-444480407FFD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529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9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3033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9CC5567-6B50-4157-A000-547077AEAC7D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531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1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7174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5914E91-5D30-46CE-BBCD-74D872612D6D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535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5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0925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C1C9B26-1C3C-4B01-A85E-3E9C1407BCC3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537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7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5397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45B184-CAF6-4F77-95A2-387AD56F706A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539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9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5959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88FD95-AC03-41ED-AB49-FAE4BEC02336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541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1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171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85AE89-577F-4BC5-8285-78CACE802889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549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9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2589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4F6C809-2DFE-404C-AB67-2BC932D68E87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551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1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18547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326088-7182-4E65-871F-08C5F3BC5F88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489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9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6885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A0E395-1254-4604-954D-E5F889602C6D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51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7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4678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946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210947" name="Group 3"/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210948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0949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10950" name="Group 6"/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210951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0952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10953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4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5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56" name="Rectangle 12"/>
          <p:cNvSpPr>
            <a:spLocks noGrp="1" noChangeArrowheads="1"/>
          </p:cNvSpPr>
          <p:nvPr>
            <p:ph type="ctrTitle"/>
          </p:nvPr>
        </p:nvSpPr>
        <p:spPr bwMode="auto">
          <a:xfrm>
            <a:off x="990600" y="1676400"/>
            <a:ext cx="7772400" cy="146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210957" name="Rectangle 13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71600" y="3886200"/>
            <a:ext cx="64008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210958" name="Rectangle 1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90600" y="62484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 b="0">
                <a:solidFill>
                  <a:schemeClr val="bg2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210959" name="Rectangle 15"/>
          <p:cNvSpPr>
            <a:spLocks noGrp="1" noChangeArrowheads="1"/>
          </p:cNvSpPr>
          <p:nvPr>
            <p:ph type="ftr" sz="quarter" idx="3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 algn="ctr">
              <a:defRPr sz="1400" b="0">
                <a:solidFill>
                  <a:schemeClr val="bg2"/>
                </a:solidFill>
              </a:defRPr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210960" name="Rectangle 1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366FED-2053-4C20-8418-18193B8EB3B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0961" name="Text Box 17"/>
          <p:cNvSpPr txBox="1">
            <a:spLocks noChangeArrowheads="1"/>
          </p:cNvSpPr>
          <p:nvPr userDrawn="1"/>
        </p:nvSpPr>
        <p:spPr bwMode="auto">
          <a:xfrm>
            <a:off x="0" y="6553200"/>
            <a:ext cx="22098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altLang="en-US" sz="1400" b="0">
                <a:latin typeface="McGrawHill-Italic" pitchFamily="2" charset="0"/>
              </a:rPr>
              <a:t>McGraw-Hill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  <p:sp>
        <p:nvSpPr>
          <p:cNvPr id="210962" name="Text Box 18"/>
          <p:cNvSpPr txBox="1">
            <a:spLocks noChangeArrowheads="1"/>
          </p:cNvSpPr>
          <p:nvPr userDrawn="1"/>
        </p:nvSpPr>
        <p:spPr bwMode="auto">
          <a:xfrm>
            <a:off x="4572000" y="6553200"/>
            <a:ext cx="4572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1" hangingPunct="1">
              <a:spcBef>
                <a:spcPct val="50000"/>
              </a:spcBef>
              <a:buFontTx/>
              <a:buChar char="©"/>
            </a:pPr>
            <a:r>
              <a:rPr lang="en-US" altLang="en-US" sz="1400" b="0">
                <a:latin typeface="McGrawHill-Italic" pitchFamily="2" charset="0"/>
              </a:rPr>
              <a:t>The McGraw-Hill Companies, Inc., 2000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1017404-4B2F-4743-A7EC-5F2ABE96CD6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0530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8E9D1-D643-4760-9FF0-9118D9CD1E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4928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6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42150" y="624363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F52579E4-11A1-4ADE-9226-536122BF1AB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8987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6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42150" y="6243638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AF45113-BDB4-4141-A705-DC4819B6FDF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8999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079935B-3B39-463C-8C08-6D28DE34B66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644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8FB9F4-330A-487C-8143-550F9305903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386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AFD2E67-5E28-4E66-AD52-15C99E0951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4331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5E648A2-DAD0-4604-AABF-95A8495B59F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6326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BF253DC-4ADD-4E40-9544-F09BD9311A1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5170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8A43E07-FC8E-4EB4-9C85-CF7E2C578F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0637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86A46F4-D786-4D06-A884-90F423F0492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2998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B7A3137-603E-402B-9B24-651486AB02E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8752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3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6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20993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 b="0"/>
            </a:lvl1pPr>
          </a:lstStyle>
          <a:p>
            <a:fld id="{468493E5-68FC-4861-875E-290E7C5912D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emf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8.emf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AC8676-66B1-45CC-8EDA-C0D131C0DEA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532482" name="Text Box 2"/>
          <p:cNvSpPr txBox="1">
            <a:spLocks noChangeArrowheads="1"/>
          </p:cNvSpPr>
          <p:nvPr/>
        </p:nvSpPr>
        <p:spPr bwMode="auto">
          <a:xfrm>
            <a:off x="1714500" y="6604000"/>
            <a:ext cx="5656263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2833" tIns="51417" rIns="102833" bIns="51417">
            <a:spAutoFit/>
          </a:bodyPr>
          <a:lstStyle>
            <a:lvl1pPr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14350"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028700"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43050"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defTabSz="10287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defTabSz="10287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defTabSz="10287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defTabSz="10287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defTabSz="10287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b="0">
                <a:latin typeface="Arial" panose="020B0604020202020204" pitchFamily="34" charset="0"/>
              </a:rPr>
              <a:t>Copyright </a:t>
            </a:r>
            <a:r>
              <a:rPr lang="en-US" altLang="en-US" sz="1000" b="0">
                <a:latin typeface="Arial" panose="020B0604020202020204" pitchFamily="34" charset="0"/>
                <a:cs typeface="Times New Roman" panose="02020603050405020304" pitchFamily="18" charset="0"/>
              </a:rPr>
              <a:t>© </a:t>
            </a:r>
            <a:r>
              <a:rPr lang="en-US" altLang="en-US" sz="1000" b="0">
                <a:latin typeface="Arial" panose="020B0604020202020204" pitchFamily="34" charset="0"/>
              </a:rPr>
              <a:t>The McGraw-Hill Companies, Inc. Permission required for reproduction or display.</a:t>
            </a:r>
          </a:p>
        </p:txBody>
      </p:sp>
      <p:pic>
        <p:nvPicPr>
          <p:cNvPr id="532483" name="Picture 3" descr="branding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4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2484" name="Text Box 4"/>
          <p:cNvSpPr txBox="1">
            <a:spLocks noChangeArrowheads="1"/>
          </p:cNvSpPr>
          <p:nvPr/>
        </p:nvSpPr>
        <p:spPr bwMode="auto">
          <a:xfrm>
            <a:off x="187325" y="914400"/>
            <a:ext cx="4156075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en-US" sz="4800">
                <a:latin typeface="Times" panose="02020603050405020304" pitchFamily="18" charset="0"/>
              </a:rPr>
              <a:t>Chapter 18</a:t>
            </a:r>
          </a:p>
        </p:txBody>
      </p:sp>
      <p:pic>
        <p:nvPicPr>
          <p:cNvPr id="532485" name="Picture 5" descr="Forouzan4e10lbj_nm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700" y="1066800"/>
            <a:ext cx="4076700" cy="516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2486" name="Text Box 6"/>
          <p:cNvSpPr txBox="1">
            <a:spLocks noChangeArrowheads="1"/>
          </p:cNvSpPr>
          <p:nvPr/>
        </p:nvSpPr>
        <p:spPr bwMode="auto">
          <a:xfrm>
            <a:off x="263525" y="2209800"/>
            <a:ext cx="4156075" cy="2287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en-US" sz="4800">
                <a:solidFill>
                  <a:schemeClr val="folHlink"/>
                </a:solidFill>
                <a:latin typeface="Times" panose="02020603050405020304" pitchFamily="18" charset="0"/>
              </a:rPr>
              <a:t>Host Configuration:</a:t>
            </a:r>
            <a:br>
              <a:rPr lang="en-US" altLang="en-US" sz="4800">
                <a:solidFill>
                  <a:schemeClr val="folHlink"/>
                </a:solidFill>
                <a:latin typeface="Times" panose="02020603050405020304" pitchFamily="18" charset="0"/>
              </a:rPr>
            </a:br>
            <a:r>
              <a:rPr lang="en-US" altLang="en-US" sz="4800">
                <a:solidFill>
                  <a:schemeClr val="folHlink"/>
                </a:solidFill>
                <a:latin typeface="Times" panose="02020603050405020304" pitchFamily="18" charset="0"/>
              </a:rPr>
              <a:t>DHCP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13712C-6C2B-4F84-AEF5-564C6FCF6E30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518146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18.3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Use of UDP ports</a:t>
            </a:r>
          </a:p>
        </p:txBody>
      </p:sp>
      <p:sp>
        <p:nvSpPr>
          <p:cNvPr id="518147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48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49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50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51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52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8153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18154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813" y="2035175"/>
            <a:ext cx="6326187" cy="291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0"/>
                                        <p:tgtEl>
                                          <p:spTgt spid="518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16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8A43E07-FC8E-4EB4-9C85-CF7E2C578F9E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4" name="Rectangle 3"/>
          <p:cNvSpPr/>
          <p:nvPr/>
        </p:nvSpPr>
        <p:spPr>
          <a:xfrm>
            <a:off x="2286000" y="3078135"/>
            <a:ext cx="45720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rgbClr val="0033CC"/>
                </a:solidFill>
                <a:latin typeface="Times New Roman" panose="02020603050405020304" pitchFamily="18" charset="0"/>
              </a:rPr>
              <a:t>Using TFTP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rgbClr val="0033CC"/>
                </a:solidFill>
                <a:latin typeface="Times New Roman" panose="02020603050405020304" pitchFamily="18" charset="0"/>
              </a:rPr>
              <a:t> Error Control</a:t>
            </a: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48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1FEBF67-A706-4A55-9850-1D40651B6C9F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520194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18.4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DHCP packet format</a:t>
            </a:r>
          </a:p>
        </p:txBody>
      </p:sp>
      <p:sp>
        <p:nvSpPr>
          <p:cNvPr id="520195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196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197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198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199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200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0201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0202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213" y="660400"/>
            <a:ext cx="6783387" cy="566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2766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EC9DCE-D924-49A7-B63A-45178A02D9B2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522242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18.5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Flag format</a:t>
            </a:r>
          </a:p>
        </p:txBody>
      </p:sp>
      <p:sp>
        <p:nvSpPr>
          <p:cNvPr id="522243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4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5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6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7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8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2249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2251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557463"/>
            <a:ext cx="6591300" cy="1862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EFD546-97FE-41F0-8C4C-110F2503C33F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524290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18.6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Option format</a:t>
            </a:r>
          </a:p>
        </p:txBody>
      </p:sp>
      <p:sp>
        <p:nvSpPr>
          <p:cNvPr id="524291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2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3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4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5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6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4297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4298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3" y="2852738"/>
            <a:ext cx="6929437" cy="1566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27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12EF462-633B-4388-B817-5A67EC8064F4}" type="slidenum">
              <a:rPr lang="en-US" altLang="en-US"/>
              <a:pPr/>
              <a:t>15</a:t>
            </a:fld>
            <a:endParaRPr lang="en-US" altLang="en-US"/>
          </a:p>
        </p:txBody>
      </p:sp>
      <p:grpSp>
        <p:nvGrpSpPr>
          <p:cNvPr id="552962" name="Group 2"/>
          <p:cNvGrpSpPr>
            <a:grpSpLocks/>
          </p:cNvGrpSpPr>
          <p:nvPr/>
        </p:nvGrpSpPr>
        <p:grpSpPr bwMode="auto">
          <a:xfrm>
            <a:off x="228600" y="228600"/>
            <a:ext cx="8458200" cy="5791200"/>
            <a:chOff x="144" y="144"/>
            <a:chExt cx="5328" cy="3648"/>
          </a:xfrm>
        </p:grpSpPr>
        <p:grpSp>
          <p:nvGrpSpPr>
            <p:cNvPr id="552963" name="Group 3"/>
            <p:cNvGrpSpPr>
              <a:grpSpLocks/>
            </p:cNvGrpSpPr>
            <p:nvPr/>
          </p:nvGrpSpPr>
          <p:grpSpPr bwMode="auto">
            <a:xfrm>
              <a:off x="144" y="144"/>
              <a:ext cx="432" cy="3648"/>
              <a:chOff x="48" y="48"/>
              <a:chExt cx="576" cy="3984"/>
            </a:xfrm>
          </p:grpSpPr>
          <p:sp>
            <p:nvSpPr>
              <p:cNvPr id="552964" name="Rectangle 4"/>
              <p:cNvSpPr>
                <a:spLocks noChangeArrowheads="1"/>
              </p:cNvSpPr>
              <p:nvPr/>
            </p:nvSpPr>
            <p:spPr bwMode="auto">
              <a:xfrm>
                <a:off x="240" y="48"/>
                <a:ext cx="192" cy="3984"/>
              </a:xfrm>
              <a:prstGeom prst="rect">
                <a:avLst/>
              </a:prstGeom>
              <a:solidFill>
                <a:srgbClr val="DDDDDD"/>
              </a:solidFill>
              <a:ln w="19050">
                <a:solidFill>
                  <a:srgbClr val="DDDDDD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2965" name="Rectangle 5"/>
              <p:cNvSpPr>
                <a:spLocks noChangeArrowheads="1"/>
              </p:cNvSpPr>
              <p:nvPr/>
            </p:nvSpPr>
            <p:spPr bwMode="auto">
              <a:xfrm>
                <a:off x="48" y="48"/>
                <a:ext cx="192" cy="3984"/>
              </a:xfrm>
              <a:prstGeom prst="rect">
                <a:avLst/>
              </a:prstGeom>
              <a:solidFill>
                <a:srgbClr val="DDDDDD"/>
              </a:solidFill>
              <a:ln w="19050">
                <a:solidFill>
                  <a:srgbClr val="DDDDDD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2966" name="Rectangle 6"/>
              <p:cNvSpPr>
                <a:spLocks noChangeArrowheads="1"/>
              </p:cNvSpPr>
              <p:nvPr/>
            </p:nvSpPr>
            <p:spPr bwMode="auto">
              <a:xfrm>
                <a:off x="432" y="48"/>
                <a:ext cx="192" cy="3984"/>
              </a:xfrm>
              <a:prstGeom prst="rect">
                <a:avLst/>
              </a:prstGeom>
              <a:solidFill>
                <a:srgbClr val="DDDDDD"/>
              </a:solidFill>
              <a:ln w="19050">
                <a:solidFill>
                  <a:srgbClr val="DDDDDD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552967" name="Group 7"/>
            <p:cNvGrpSpPr>
              <a:grpSpLocks/>
            </p:cNvGrpSpPr>
            <p:nvPr/>
          </p:nvGrpSpPr>
          <p:grpSpPr bwMode="auto">
            <a:xfrm>
              <a:off x="144" y="144"/>
              <a:ext cx="5328" cy="336"/>
              <a:chOff x="0" y="144"/>
              <a:chExt cx="5760" cy="432"/>
            </a:xfrm>
          </p:grpSpPr>
          <p:sp>
            <p:nvSpPr>
              <p:cNvPr id="552968" name="Rectangle 8"/>
              <p:cNvSpPr>
                <a:spLocks noChangeArrowheads="1"/>
              </p:cNvSpPr>
              <p:nvPr/>
            </p:nvSpPr>
            <p:spPr bwMode="auto">
              <a:xfrm>
                <a:off x="0" y="144"/>
                <a:ext cx="5760" cy="144"/>
              </a:xfrm>
              <a:prstGeom prst="rect">
                <a:avLst/>
              </a:prstGeom>
              <a:solidFill>
                <a:srgbClr val="DDDDDD"/>
              </a:solidFill>
              <a:ln w="19050">
                <a:pattFill prst="pct25">
                  <a:fgClr>
                    <a:schemeClr val="folHlink"/>
                  </a:fgClr>
                  <a:bgClr>
                    <a:srgbClr val="FFFFFF"/>
                  </a:bgClr>
                </a:patt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2969" name="Rectangle 9"/>
              <p:cNvSpPr>
                <a:spLocks noChangeArrowheads="1"/>
              </p:cNvSpPr>
              <p:nvPr/>
            </p:nvSpPr>
            <p:spPr bwMode="auto">
              <a:xfrm>
                <a:off x="0" y="288"/>
                <a:ext cx="5760" cy="144"/>
              </a:xfrm>
              <a:prstGeom prst="rect">
                <a:avLst/>
              </a:prstGeom>
              <a:solidFill>
                <a:srgbClr val="DDDDDD"/>
              </a:solidFill>
              <a:ln w="19050">
                <a:pattFill prst="pct25">
                  <a:fgClr>
                    <a:schemeClr val="folHlink"/>
                  </a:fgClr>
                  <a:bgClr>
                    <a:srgbClr val="FFFFFF"/>
                  </a:bgClr>
                </a:patt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2970" name="Rectangle 10"/>
              <p:cNvSpPr>
                <a:spLocks noChangeArrowheads="1"/>
              </p:cNvSpPr>
              <p:nvPr/>
            </p:nvSpPr>
            <p:spPr bwMode="auto">
              <a:xfrm>
                <a:off x="0" y="432"/>
                <a:ext cx="5760" cy="144"/>
              </a:xfrm>
              <a:prstGeom prst="rect">
                <a:avLst/>
              </a:prstGeom>
              <a:solidFill>
                <a:srgbClr val="DDDDDD"/>
              </a:solidFill>
              <a:ln w="19050">
                <a:pattFill prst="pct25">
                  <a:fgClr>
                    <a:schemeClr val="folHlink"/>
                  </a:fgClr>
                  <a:bgClr>
                    <a:srgbClr val="FFFFFF"/>
                  </a:bgClr>
                </a:patt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552971" name="Group 11"/>
            <p:cNvGrpSpPr>
              <a:grpSpLocks/>
            </p:cNvGrpSpPr>
            <p:nvPr/>
          </p:nvGrpSpPr>
          <p:grpSpPr bwMode="auto">
            <a:xfrm>
              <a:off x="144" y="144"/>
              <a:ext cx="432" cy="336"/>
              <a:chOff x="144" y="144"/>
              <a:chExt cx="432" cy="336"/>
            </a:xfrm>
          </p:grpSpPr>
          <p:grpSp>
            <p:nvGrpSpPr>
              <p:cNvPr id="552972" name="Group 12"/>
              <p:cNvGrpSpPr>
                <a:grpSpLocks/>
              </p:cNvGrpSpPr>
              <p:nvPr/>
            </p:nvGrpSpPr>
            <p:grpSpPr bwMode="auto">
              <a:xfrm>
                <a:off x="144" y="256"/>
                <a:ext cx="432" cy="112"/>
                <a:chOff x="288" y="256"/>
                <a:chExt cx="432" cy="112"/>
              </a:xfrm>
            </p:grpSpPr>
            <p:sp>
              <p:nvSpPr>
                <p:cNvPr id="552973" name="Rectangle 13"/>
                <p:cNvSpPr>
                  <a:spLocks noChangeArrowheads="1"/>
                </p:cNvSpPr>
                <p:nvPr/>
              </p:nvSpPr>
              <p:spPr bwMode="auto">
                <a:xfrm>
                  <a:off x="288" y="256"/>
                  <a:ext cx="144" cy="112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100000">
                      <a:schemeClr val="hlink"/>
                    </a:gs>
                  </a:gsLst>
                  <a:lin ang="18900000" scaled="1"/>
                </a:gradFill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2974" name="Rectangle 14"/>
                <p:cNvSpPr>
                  <a:spLocks noChangeArrowheads="1"/>
                </p:cNvSpPr>
                <p:nvPr/>
              </p:nvSpPr>
              <p:spPr bwMode="auto">
                <a:xfrm>
                  <a:off x="576" y="256"/>
                  <a:ext cx="144" cy="112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100000">
                      <a:schemeClr val="hlink"/>
                    </a:gs>
                  </a:gsLst>
                  <a:lin ang="18900000" scaled="1"/>
                </a:gradFill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2975" name="Rectangle 15"/>
                <p:cNvSpPr>
                  <a:spLocks noChangeArrowheads="1"/>
                </p:cNvSpPr>
                <p:nvPr/>
              </p:nvSpPr>
              <p:spPr bwMode="auto">
                <a:xfrm>
                  <a:off x="432" y="256"/>
                  <a:ext cx="144" cy="112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100000">
                      <a:schemeClr val="hlink"/>
                    </a:gs>
                  </a:gsLst>
                  <a:lin ang="18900000" scaled="1"/>
                </a:gradFill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52976" name="Group 16"/>
              <p:cNvGrpSpPr>
                <a:grpSpLocks/>
              </p:cNvGrpSpPr>
              <p:nvPr/>
            </p:nvGrpSpPr>
            <p:grpSpPr bwMode="auto">
              <a:xfrm>
                <a:off x="144" y="144"/>
                <a:ext cx="432" cy="336"/>
                <a:chOff x="144" y="144"/>
                <a:chExt cx="432" cy="336"/>
              </a:xfrm>
            </p:grpSpPr>
            <p:grpSp>
              <p:nvGrpSpPr>
                <p:cNvPr id="552977" name="Group 17"/>
                <p:cNvGrpSpPr>
                  <a:grpSpLocks/>
                </p:cNvGrpSpPr>
                <p:nvPr/>
              </p:nvGrpSpPr>
              <p:grpSpPr bwMode="auto">
                <a:xfrm>
                  <a:off x="144" y="144"/>
                  <a:ext cx="432" cy="112"/>
                  <a:chOff x="288" y="256"/>
                  <a:chExt cx="432" cy="112"/>
                </a:xfrm>
              </p:grpSpPr>
              <p:sp>
                <p:nvSpPr>
                  <p:cNvPr id="552978" name="Rectangle 18"/>
                  <p:cNvSpPr>
                    <a:spLocks noChangeArrowheads="1"/>
                  </p:cNvSpPr>
                  <p:nvPr/>
                </p:nvSpPr>
                <p:spPr bwMode="auto">
                  <a:xfrm>
                    <a:off x="288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52979" name="Rectangle 19"/>
                  <p:cNvSpPr>
                    <a:spLocks noChangeArrowheads="1"/>
                  </p:cNvSpPr>
                  <p:nvPr/>
                </p:nvSpPr>
                <p:spPr bwMode="auto">
                  <a:xfrm>
                    <a:off x="576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52980" name="Rectangle 20"/>
                  <p:cNvSpPr>
                    <a:spLocks noChangeArrowheads="1"/>
                  </p:cNvSpPr>
                  <p:nvPr/>
                </p:nvSpPr>
                <p:spPr bwMode="auto">
                  <a:xfrm>
                    <a:off x="432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52981" name="Group 21"/>
                <p:cNvGrpSpPr>
                  <a:grpSpLocks/>
                </p:cNvGrpSpPr>
                <p:nvPr/>
              </p:nvGrpSpPr>
              <p:grpSpPr bwMode="auto">
                <a:xfrm>
                  <a:off x="144" y="368"/>
                  <a:ext cx="432" cy="112"/>
                  <a:chOff x="288" y="256"/>
                  <a:chExt cx="432" cy="112"/>
                </a:xfrm>
              </p:grpSpPr>
              <p:sp>
                <p:nvSpPr>
                  <p:cNvPr id="552982" name="Rectangle 22"/>
                  <p:cNvSpPr>
                    <a:spLocks noChangeArrowheads="1"/>
                  </p:cNvSpPr>
                  <p:nvPr/>
                </p:nvSpPr>
                <p:spPr bwMode="auto">
                  <a:xfrm>
                    <a:off x="288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52983" name="Rectangle 23"/>
                  <p:cNvSpPr>
                    <a:spLocks noChangeArrowheads="1"/>
                  </p:cNvSpPr>
                  <p:nvPr/>
                </p:nvSpPr>
                <p:spPr bwMode="auto">
                  <a:xfrm>
                    <a:off x="576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552984" name="Rectangle 24"/>
                  <p:cNvSpPr>
                    <a:spLocks noChangeArrowheads="1"/>
                  </p:cNvSpPr>
                  <p:nvPr/>
                </p:nvSpPr>
                <p:spPr bwMode="auto">
                  <a:xfrm>
                    <a:off x="432" y="256"/>
                    <a:ext cx="144" cy="112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shade val="46275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18900000" scaled="1"/>
                  </a:gra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</p:grpSp>
      </p:grpSp>
      <p:pic>
        <p:nvPicPr>
          <p:cNvPr id="552986" name="Picture 2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525" y="990600"/>
            <a:ext cx="6518275" cy="4935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4FA451-D314-4559-A54D-C2AFFFC1C3AA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555010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200">
              <a:effectLst>
                <a:outerShdw blurRad="38100" dist="38100" dir="2700000" algn="tl">
                  <a:srgbClr val="FFFFFF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555011" name="Text Box 3"/>
          <p:cNvSpPr txBox="1">
            <a:spLocks noChangeArrowheads="1"/>
          </p:cNvSpPr>
          <p:nvPr/>
        </p:nvSpPr>
        <p:spPr bwMode="auto">
          <a:xfrm>
            <a:off x="228600" y="355600"/>
            <a:ext cx="5248275" cy="650875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1"/>
                </a:solidFill>
                <a:latin typeface="Times" panose="02020603050405020304" pitchFamily="18" charset="0"/>
              </a:rPr>
              <a:t>18-3  CONFIGURATION</a:t>
            </a:r>
          </a:p>
        </p:txBody>
      </p:sp>
      <p:sp>
        <p:nvSpPr>
          <p:cNvPr id="555012" name="Text Box 4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55013" name="Rectangle 5"/>
          <p:cNvSpPr>
            <a:spLocks noChangeArrowheads="1"/>
          </p:cNvSpPr>
          <p:nvPr/>
        </p:nvSpPr>
        <p:spPr bwMode="auto">
          <a:xfrm>
            <a:off x="381000" y="1524000"/>
            <a:ext cx="8534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en-US" altLang="en-US" sz="2800">
                <a:latin typeface="Arial Unicode MS" panose="020B0604020202020204" pitchFamily="34" charset="-128"/>
              </a:rPr>
              <a:t>The DHCP has been devised to provide static and dynamic address allocation.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FFFF99"/>
            </a:gs>
            <a:gs pos="100000">
              <a:srgbClr val="FFFF99">
                <a:gamma/>
                <a:shade val="46275"/>
                <a:invGamma/>
              </a:srgb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FA7029A-E8E5-44EF-B841-5DD982605414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557058" name="Text Box 2"/>
          <p:cNvSpPr txBox="1">
            <a:spLocks noChangeArrowheads="1"/>
          </p:cNvSpPr>
          <p:nvPr/>
        </p:nvSpPr>
        <p:spPr bwMode="auto">
          <a:xfrm>
            <a:off x="228600" y="152400"/>
            <a:ext cx="54689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" panose="02020603050405020304" pitchFamily="18" charset="0"/>
              </a:rPr>
              <a:t>Topics Discussed in the Section</a:t>
            </a:r>
          </a:p>
        </p:txBody>
      </p:sp>
      <p:sp>
        <p:nvSpPr>
          <p:cNvPr id="557059" name="Text Box 3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57060" name="Rectangle 4"/>
          <p:cNvSpPr>
            <a:spLocks noChangeArrowheads="1"/>
          </p:cNvSpPr>
          <p:nvPr/>
        </p:nvSpPr>
        <p:spPr bwMode="auto">
          <a:xfrm>
            <a:off x="304800" y="989013"/>
            <a:ext cx="8382000" cy="2570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Static Address Allocation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Dynamic Address Allocation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Transition States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Other Issues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Exchanging Messages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0"/>
                                        <p:tgtEl>
                                          <p:spTgt spid="557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01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5706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1A22346-83E3-47DD-9764-CC1858E05160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526338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18.7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Option with tag 53</a:t>
            </a:r>
          </a:p>
        </p:txBody>
      </p:sp>
      <p:sp>
        <p:nvSpPr>
          <p:cNvPr id="526339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0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1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2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3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4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6345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6346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00" y="2054225"/>
            <a:ext cx="7175500" cy="274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43300" y="415514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E130F6-A745-4BE4-A7B8-54A6BFBF832C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528386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18.8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DHCP client transition diagram</a:t>
            </a:r>
          </a:p>
        </p:txBody>
      </p:sp>
      <p:sp>
        <p:nvSpPr>
          <p:cNvPr id="528387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88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89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90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91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92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28393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28395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838200"/>
            <a:ext cx="7450138" cy="5230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0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E52EE34-7CD5-494D-AE9B-86A8A36C5873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5345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229600" cy="11430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b="1" u="sng">
                <a:solidFill>
                  <a:schemeClr val="hlink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OBJECTIVES:</a:t>
            </a:r>
          </a:p>
        </p:txBody>
      </p:sp>
      <p:sp>
        <p:nvSpPr>
          <p:cNvPr id="534531" name="Rectangle 3"/>
          <p:cNvSpPr>
            <a:spLocks noChangeArrowheads="1"/>
          </p:cNvSpPr>
          <p:nvPr/>
        </p:nvSpPr>
        <p:spPr bwMode="auto">
          <a:xfrm>
            <a:off x="0" y="838200"/>
            <a:ext cx="89916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t"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give the reasons why we need host configuration.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give a historical background of two protocols used for host configuration in the past.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define DHCP as the current Dynamic Host Configuration Protocol.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discuss DHCP operation when the client and server are on the same network or on different networks.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show how DHCP uses two well-known ports of UDP to achieve configuration.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SzTx/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/>
                <a:cs typeface="Times New Roman"/>
              </a:rPr>
              <a:t>To discuss the states the clients go through to lease an IP address from a DHCP server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4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431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FB85BE-18B4-47B0-9F80-4BAC74B347B8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530434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18.9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Exchanging messages</a:t>
            </a:r>
          </a:p>
        </p:txBody>
      </p:sp>
      <p:sp>
        <p:nvSpPr>
          <p:cNvPr id="530435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36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37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38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39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40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30441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30442" name="Picture 10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875" y="757238"/>
            <a:ext cx="4479925" cy="5567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0"/>
                                        <p:tgtEl>
                                          <p:spTgt spid="530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5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AB5F5E-3189-432A-BA7E-DBE5B1726D44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536578" name="Text Box 2"/>
          <p:cNvSpPr txBox="1">
            <a:spLocks noChangeArrowheads="1"/>
          </p:cNvSpPr>
          <p:nvPr/>
        </p:nvSpPr>
        <p:spPr bwMode="auto">
          <a:xfrm>
            <a:off x="822325" y="33338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Symbol" panose="05050102010706020507" pitchFamily="18" charset="2"/>
            </a:endParaRPr>
          </a:p>
        </p:txBody>
      </p:sp>
      <p:sp>
        <p:nvSpPr>
          <p:cNvPr id="536579" name="Text Box 3"/>
          <p:cNvSpPr txBox="1">
            <a:spLocks noChangeArrowheads="1"/>
          </p:cNvSpPr>
          <p:nvPr/>
        </p:nvSpPr>
        <p:spPr bwMode="auto">
          <a:xfrm>
            <a:off x="152400" y="119063"/>
            <a:ext cx="26035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40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Zurich Ex BT" pitchFamily="34" charset="0"/>
              </a:rPr>
              <a:t>Chapter </a:t>
            </a:r>
            <a:br>
              <a:rPr lang="en-US" altLang="en-US" sz="40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Zurich Ex BT" pitchFamily="34" charset="0"/>
              </a:rPr>
            </a:br>
            <a:r>
              <a:rPr lang="en-US" altLang="en-US" sz="40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Zurich Ex BT" pitchFamily="34" charset="0"/>
              </a:rPr>
              <a:t>Outline</a:t>
            </a:r>
          </a:p>
        </p:txBody>
      </p:sp>
      <p:sp>
        <p:nvSpPr>
          <p:cNvPr id="536580" name="Line 4"/>
          <p:cNvSpPr>
            <a:spLocks noChangeShapeType="1"/>
          </p:cNvSpPr>
          <p:nvPr/>
        </p:nvSpPr>
        <p:spPr bwMode="auto">
          <a:xfrm>
            <a:off x="2590800" y="228600"/>
            <a:ext cx="0" cy="6172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6581" name="Text Box 5"/>
          <p:cNvSpPr txBox="1">
            <a:spLocks noChangeArrowheads="1"/>
          </p:cNvSpPr>
          <p:nvPr/>
        </p:nvSpPr>
        <p:spPr bwMode="auto">
          <a:xfrm>
            <a:off x="2667000" y="312738"/>
            <a:ext cx="39751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18.1     Introduction</a:t>
            </a:r>
          </a:p>
        </p:txBody>
      </p:sp>
      <p:sp>
        <p:nvSpPr>
          <p:cNvPr id="536582" name="Text Box 6"/>
          <p:cNvSpPr txBox="1">
            <a:spLocks noChangeArrowheads="1"/>
          </p:cNvSpPr>
          <p:nvPr/>
        </p:nvSpPr>
        <p:spPr bwMode="auto">
          <a:xfrm>
            <a:off x="2667000" y="1031875"/>
            <a:ext cx="4699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18.2     DHCP Operation</a:t>
            </a:r>
          </a:p>
        </p:txBody>
      </p:sp>
      <p:sp>
        <p:nvSpPr>
          <p:cNvPr id="536583" name="Text Box 7"/>
          <p:cNvSpPr txBox="1">
            <a:spLocks noChangeArrowheads="1"/>
          </p:cNvSpPr>
          <p:nvPr/>
        </p:nvSpPr>
        <p:spPr bwMode="auto">
          <a:xfrm>
            <a:off x="2819400" y="3352800"/>
            <a:ext cx="18415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 sz="3200" i="1">
              <a:effectLst>
                <a:outerShdw blurRad="38100" dist="38100" dir="2700000" algn="tl">
                  <a:srgbClr val="C0C0C0"/>
                </a:outerShdw>
              </a:effectLst>
              <a:latin typeface="Adobe Heiti Std R" pitchFamily="34" charset="-128"/>
            </a:endParaRPr>
          </a:p>
          <a:p>
            <a:endParaRPr lang="en-US" altLang="en-US" sz="3200" i="1">
              <a:effectLst>
                <a:outerShdw blurRad="38100" dist="38100" dir="2700000" algn="tl">
                  <a:srgbClr val="C0C0C0"/>
                </a:outerShdw>
              </a:effectLst>
              <a:latin typeface="Adobe Heiti Std R" pitchFamily="34" charset="-128"/>
            </a:endParaRPr>
          </a:p>
        </p:txBody>
      </p:sp>
      <p:sp>
        <p:nvSpPr>
          <p:cNvPr id="536584" name="Text Box 8"/>
          <p:cNvSpPr txBox="1">
            <a:spLocks noChangeArrowheads="1"/>
          </p:cNvSpPr>
          <p:nvPr/>
        </p:nvSpPr>
        <p:spPr bwMode="auto">
          <a:xfrm>
            <a:off x="2667000" y="1752600"/>
            <a:ext cx="42354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18.3     Configuration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2BF51E1-EFF6-476A-ADC5-6BF60F740373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538626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200">
              <a:effectLst>
                <a:outerShdw blurRad="38100" dist="38100" dir="2700000" algn="tl">
                  <a:srgbClr val="FFFFFF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538627" name="Text Box 3"/>
          <p:cNvSpPr txBox="1">
            <a:spLocks noChangeArrowheads="1"/>
          </p:cNvSpPr>
          <p:nvPr/>
        </p:nvSpPr>
        <p:spPr bwMode="auto">
          <a:xfrm>
            <a:off x="228600" y="355600"/>
            <a:ext cx="4918075" cy="650875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1"/>
                </a:solidFill>
                <a:latin typeface="Times" panose="02020603050405020304" pitchFamily="18" charset="0"/>
              </a:rPr>
              <a:t>18-1  INTRODUCTION</a:t>
            </a:r>
          </a:p>
        </p:txBody>
      </p:sp>
      <p:sp>
        <p:nvSpPr>
          <p:cNvPr id="538628" name="Text Box 4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38629" name="Rectangle 5"/>
          <p:cNvSpPr>
            <a:spLocks noChangeArrowheads="1"/>
          </p:cNvSpPr>
          <p:nvPr/>
        </p:nvSpPr>
        <p:spPr bwMode="auto">
          <a:xfrm>
            <a:off x="381000" y="1524000"/>
            <a:ext cx="8534400" cy="4789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en-US" altLang="en-US" sz="2800">
                <a:latin typeface="Arial Unicode MS" panose="020B0604020202020204" pitchFamily="34" charset="-128"/>
              </a:rPr>
              <a:t>Each computer that uses the TCP/IP protocol suite needs to know its IP address. If the computer uses classless addressing or is a member of a subnet, it also needs to know its subnet mask. Most computers today need two other pieces of information: the address of a default router to be able to communicate with other networks and the address of a name server to be able to use names instead of addresses as we will see in the next chapter. In other words, four pieces of information are normally needed. 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FFFF99"/>
            </a:gs>
            <a:gs pos="100000">
              <a:srgbClr val="FFFF99">
                <a:gamma/>
                <a:shade val="46275"/>
                <a:invGamma/>
              </a:srgb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94E967-79CD-473B-8574-BEFC17E7B955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540674" name="Text Box 2"/>
          <p:cNvSpPr txBox="1">
            <a:spLocks noChangeArrowheads="1"/>
          </p:cNvSpPr>
          <p:nvPr/>
        </p:nvSpPr>
        <p:spPr bwMode="auto">
          <a:xfrm>
            <a:off x="228600" y="152400"/>
            <a:ext cx="54689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" panose="02020603050405020304" pitchFamily="18" charset="0"/>
              </a:rPr>
              <a:t>Topics Discussed in the Section</a:t>
            </a:r>
          </a:p>
        </p:txBody>
      </p:sp>
      <p:sp>
        <p:nvSpPr>
          <p:cNvPr id="540675" name="Text Box 3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40676" name="Rectangle 4"/>
          <p:cNvSpPr>
            <a:spLocks noChangeArrowheads="1"/>
          </p:cNvSpPr>
          <p:nvPr/>
        </p:nvSpPr>
        <p:spPr bwMode="auto">
          <a:xfrm>
            <a:off x="304800" y="989013"/>
            <a:ext cx="8382000" cy="20744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Previous Protocols</a:t>
            </a:r>
          </a:p>
          <a:p>
            <a:pPr lvl="1"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RARP</a:t>
            </a:r>
          </a:p>
          <a:p>
            <a:pPr lvl="1"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BOOTP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DHCP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0"/>
                                        <p:tgtEl>
                                          <p:spTgt spid="540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63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3939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4067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4482-967A-4266-97CD-F262B332F2DB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548866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200">
              <a:effectLst>
                <a:outerShdw blurRad="38100" dist="38100" dir="2700000" algn="tl">
                  <a:srgbClr val="FFFFFF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548867" name="Text Box 3"/>
          <p:cNvSpPr txBox="1">
            <a:spLocks noChangeArrowheads="1"/>
          </p:cNvSpPr>
          <p:nvPr/>
        </p:nvSpPr>
        <p:spPr bwMode="auto">
          <a:xfrm>
            <a:off x="228600" y="355600"/>
            <a:ext cx="5438775" cy="650875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1"/>
                </a:solidFill>
                <a:latin typeface="Times" panose="02020603050405020304" pitchFamily="18" charset="0"/>
              </a:rPr>
              <a:t>18-2  DHCP OPERATION</a:t>
            </a:r>
          </a:p>
        </p:txBody>
      </p:sp>
      <p:sp>
        <p:nvSpPr>
          <p:cNvPr id="548868" name="Text Box 4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48869" name="Rectangle 5"/>
          <p:cNvSpPr>
            <a:spLocks noChangeArrowheads="1"/>
          </p:cNvSpPr>
          <p:nvPr/>
        </p:nvSpPr>
        <p:spPr bwMode="auto">
          <a:xfrm>
            <a:off x="381000" y="1524000"/>
            <a:ext cx="8534400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en-US" altLang="en-US" sz="2800">
                <a:latin typeface="Arial Unicode MS" panose="020B0604020202020204" pitchFamily="34" charset="-128"/>
              </a:rPr>
              <a:t>The DHCP client and server can either be on the same network or on different networks. Let us discuss each situation separately.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8485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FFFF99"/>
            </a:gs>
            <a:gs pos="100000">
              <a:srgbClr val="FFFF99">
                <a:gamma/>
                <a:shade val="46275"/>
                <a:invGamma/>
              </a:srgb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3ECEC9-8D06-418D-AA34-9766DD132B06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550914" name="Text Box 2"/>
          <p:cNvSpPr txBox="1">
            <a:spLocks noChangeArrowheads="1"/>
          </p:cNvSpPr>
          <p:nvPr/>
        </p:nvSpPr>
        <p:spPr bwMode="auto">
          <a:xfrm>
            <a:off x="228600" y="152400"/>
            <a:ext cx="54689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 i="1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" panose="02020603050405020304" pitchFamily="18" charset="0"/>
              </a:rPr>
              <a:t>Topics Discussed in the Section</a:t>
            </a:r>
          </a:p>
        </p:txBody>
      </p:sp>
      <p:sp>
        <p:nvSpPr>
          <p:cNvPr id="550915" name="Text Box 3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50916" name="Rectangle 4"/>
          <p:cNvSpPr>
            <a:spLocks noChangeArrowheads="1"/>
          </p:cNvSpPr>
          <p:nvPr/>
        </p:nvSpPr>
        <p:spPr bwMode="auto">
          <a:xfrm>
            <a:off x="304800" y="989013"/>
            <a:ext cx="8382000" cy="3082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Same Network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Different Networks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UDP Ports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Using TFTP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Error Control</a:t>
            </a:r>
          </a:p>
          <a:p>
            <a:pPr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rgbClr val="0033CC"/>
                </a:solidFill>
                <a:latin typeface="Times New Roman" panose="02020603050405020304" pitchFamily="18" charset="0"/>
              </a:rPr>
              <a:t> Packet Format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0"/>
                                        <p:tgtEl>
                                          <p:spTgt spid="550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9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4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AB9E378-FB7B-4D7C-A9D4-C6A8F56E1A9C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475138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18.1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Client and server on the same network</a:t>
            </a:r>
          </a:p>
        </p:txBody>
      </p:sp>
      <p:sp>
        <p:nvSpPr>
          <p:cNvPr id="475139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0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1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2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3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4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475145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475148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143000"/>
            <a:ext cx="8135938" cy="2684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5149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733800"/>
            <a:ext cx="2760663" cy="75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5150" name="Picture 1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988" y="4570413"/>
            <a:ext cx="2741612" cy="763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38500" y="475773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4.44444E-6 L 0.57414 0.00069 " pathEditMode="fixed" rAng="0" ptsTypes="AA">
                                      <p:cBhvr>
                                        <p:cTn id="6" dur="2000" fill="hold"/>
                                        <p:tgtEl>
                                          <p:spTgt spid="475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698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166 0.00023 L -0.61667 0.0002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75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4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354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TCP/IP Protocol Suite</a:t>
            </a:r>
          </a:p>
        </p:txBody>
      </p:sp>
      <p:sp>
        <p:nvSpPr>
          <p:cNvPr id="15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DC3727-9B7A-4513-9A65-1BB1B7C43644}" type="slidenum">
              <a:rPr lang="en-US" altLang="en-US"/>
              <a:pPr/>
              <a:t>9</a:t>
            </a:fld>
            <a:endParaRPr lang="en-US" altLang="en-US"/>
          </a:p>
        </p:txBody>
      </p:sp>
      <p:pic>
        <p:nvPicPr>
          <p:cNvPr id="516111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609850"/>
            <a:ext cx="8520113" cy="2916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16098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18.2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Client and server on two different networks</a:t>
            </a:r>
          </a:p>
        </p:txBody>
      </p:sp>
      <p:sp>
        <p:nvSpPr>
          <p:cNvPr id="516099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0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1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2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3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4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sp>
        <p:nvSpPr>
          <p:cNvPr id="516105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en-US" altLang="en-US" sz="2400" b="0"/>
          </a:p>
        </p:txBody>
      </p:sp>
      <p:pic>
        <p:nvPicPr>
          <p:cNvPr id="516110" name="Picture 1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575" y="3230563"/>
            <a:ext cx="1955800" cy="198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6113" name="Picture 1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288" y="3733800"/>
            <a:ext cx="1408112" cy="974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6114" name="Picture 1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3363" y="4071938"/>
            <a:ext cx="2459037" cy="576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933281" y="566023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516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000"/>
                                        <p:tgtEl>
                                          <p:spTgt spid="516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516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34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3"/>
  <p:tag name="MMPROD_UIDATA" val="&lt;database version=&quot;6.0&quot;&gt;&lt;object type=&quot;1&quot; unique_id=&quot;10001&quot;&gt;&lt;object type=&quot;8&quot; unique_id=&quot;11229&quot;&gt;&lt;/object&gt;&lt;object type=&quot;2&quot; unique_id=&quot;11230&quot;&gt;&lt;object type=&quot;3&quot; unique_id=&quot;11231&quot;&gt;&lt;property id=&quot;20148&quot; value=&quot;5&quot;/&gt;&lt;property id=&quot;20300&quot; value=&quot;Slide 1&quot;/&gt;&lt;property id=&quot;20307&quot; value=&quot;549&quot;/&gt;&lt;/object&gt;&lt;object type=&quot;3&quot; unique_id=&quot;11232&quot;&gt;&lt;property id=&quot;20148&quot; value=&quot;5&quot;/&gt;&lt;property id=&quot;20300&quot; value=&quot;Slide 2 - &amp;quot;OBJECTIVES:&amp;quot;&quot;/&gt;&lt;property id=&quot;20307&quot; value=&quot;550&quot;/&gt;&lt;/object&gt;&lt;object type=&quot;3&quot; unique_id=&quot;11233&quot;&gt;&lt;property id=&quot;20148&quot; value=&quot;5&quot;/&gt;&lt;property id=&quot;20300&quot; value=&quot;Slide 3&quot;/&gt;&lt;property id=&quot;20307&quot; value=&quot;551&quot;/&gt;&lt;/object&gt;&lt;object type=&quot;3&quot; unique_id=&quot;11234&quot;&gt;&lt;property id=&quot;20148&quot; value=&quot;5&quot;/&gt;&lt;property id=&quot;20300&quot; value=&quot;Slide 4&quot;/&gt;&lt;property id=&quot;20307&quot; value=&quot;552&quot;/&gt;&lt;/object&gt;&lt;object type=&quot;3&quot; unique_id=&quot;11235&quot;&gt;&lt;property id=&quot;20148&quot; value=&quot;5&quot;/&gt;&lt;property id=&quot;20300&quot; value=&quot;Slide 5&quot;/&gt;&lt;property id=&quot;20307&quot; value=&quot;553&quot;/&gt;&lt;/object&gt;&lt;object type=&quot;3&quot; unique_id=&quot;11236&quot;&gt;&lt;property id=&quot;20148&quot; value=&quot;5&quot;/&gt;&lt;property id=&quot;20300&quot; value=&quot;Slide 6&quot;/&gt;&lt;property id=&quot;20307&quot; value=&quot;557&quot;/&gt;&lt;/object&gt;&lt;object type=&quot;3&quot; unique_id=&quot;11237&quot;&gt;&lt;property id=&quot;20148&quot; value=&quot;5&quot;/&gt;&lt;property id=&quot;20300&quot; value=&quot;Slide 7&quot;/&gt;&lt;property id=&quot;20307&quot; value=&quot;558&quot;/&gt;&lt;/object&gt;&lt;object type=&quot;3&quot; unique_id=&quot;11238&quot;&gt;&lt;property id=&quot;20148&quot; value=&quot;5&quot;/&gt;&lt;property id=&quot;20300&quot; value=&quot;Slide 8&quot;/&gt;&lt;property id=&quot;20307&quot; value=&quot;529&quot;/&gt;&lt;/object&gt;&lt;object type=&quot;3&quot; unique_id=&quot;11239&quot;&gt;&lt;property id=&quot;20148&quot; value=&quot;5&quot;/&gt;&lt;property id=&quot;20300&quot; value=&quot;Slide 9&quot;/&gt;&lt;property id=&quot;20307&quot; value=&quot;541&quot;/&gt;&lt;/object&gt;&lt;object type=&quot;3&quot; unique_id=&quot;11240&quot;&gt;&lt;property id=&quot;20148&quot; value=&quot;5&quot;/&gt;&lt;property id=&quot;20300&quot; value=&quot;Slide 10&quot;/&gt;&lt;property id=&quot;20307&quot; value=&quot;542&quot;/&gt;&lt;/object&gt;&lt;object type=&quot;3&quot; unique_id=&quot;11241&quot;&gt;&lt;property id=&quot;20148&quot; value=&quot;5&quot;/&gt;&lt;property id=&quot;20300&quot; value=&quot;Slide 11&quot;/&gt;&lt;property id=&quot;20307&quot; value=&quot;543&quot;/&gt;&lt;/object&gt;&lt;object type=&quot;3&quot; unique_id=&quot;11242&quot;&gt;&lt;property id=&quot;20148&quot; value=&quot;5&quot;/&gt;&lt;property id=&quot;20300&quot; value=&quot;Slide 12&quot;/&gt;&lt;property id=&quot;20307&quot; value=&quot;544&quot;/&gt;&lt;/object&gt;&lt;object type=&quot;3&quot; unique_id=&quot;11243&quot;&gt;&lt;property id=&quot;20148&quot; value=&quot;5&quot;/&gt;&lt;property id=&quot;20300&quot; value=&quot;Slide 13&quot;/&gt;&lt;property id=&quot;20307&quot; value=&quot;545&quot;/&gt;&lt;/object&gt;&lt;object type=&quot;3&quot; unique_id=&quot;11244&quot;&gt;&lt;property id=&quot;20148&quot; value=&quot;5&quot;/&gt;&lt;property id=&quot;20300&quot; value=&quot;Slide 14&quot;/&gt;&lt;property id=&quot;20307&quot; value=&quot;559&quot;/&gt;&lt;/object&gt;&lt;object type=&quot;3&quot; unique_id=&quot;11245&quot;&gt;&lt;property id=&quot;20148&quot; value=&quot;5&quot;/&gt;&lt;property id=&quot;20300&quot; value=&quot;Slide 15&quot;/&gt;&lt;property id=&quot;20307&quot; value=&quot;560&quot;/&gt;&lt;/object&gt;&lt;object type=&quot;3&quot; unique_id=&quot;11246&quot;&gt;&lt;property id=&quot;20148&quot; value=&quot;5&quot;/&gt;&lt;property id=&quot;20300&quot; value=&quot;Slide 16&quot;/&gt;&lt;property id=&quot;20307&quot; value=&quot;561&quot;/&gt;&lt;/object&gt;&lt;object type=&quot;3&quot; unique_id=&quot;11247&quot;&gt;&lt;property id=&quot;20148&quot; value=&quot;5&quot;/&gt;&lt;property id=&quot;20300&quot; value=&quot;Slide 17&quot;/&gt;&lt;property id=&quot;20307&quot; value=&quot;546&quot;/&gt;&lt;/object&gt;&lt;object type=&quot;3&quot; unique_id=&quot;11248&quot;&gt;&lt;property id=&quot;20148&quot; value=&quot;5&quot;/&gt;&lt;property id=&quot;20300&quot; value=&quot;Slide 18&quot;/&gt;&lt;property id=&quot;20307&quot; value=&quot;547&quot;/&gt;&lt;/object&gt;&lt;object type=&quot;3&quot; unique_id=&quot;11249&quot;&gt;&lt;property id=&quot;20148&quot; value=&quot;5&quot;/&gt;&lt;property id=&quot;20300&quot; value=&quot;Slide 19&quot;/&gt;&lt;property id=&quot;20307&quot; value=&quot;548&quot;/&gt;&lt;/object&gt;&lt;/object&gt;&lt;/object&gt;&lt;/database&gt;"/>
</p:tagLst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3ACEB14D7C914C9A66454C530220F9" ma:contentTypeVersion="16" ma:contentTypeDescription="Create a new document." ma:contentTypeScope="" ma:versionID="9fb385c8b5795119783711c503c667ec">
  <xsd:schema xmlns:xsd="http://www.w3.org/2001/XMLSchema" xmlns:xs="http://www.w3.org/2001/XMLSchema" xmlns:p="http://schemas.microsoft.com/office/2006/metadata/properties" xmlns:ns2="803c8e6e-8136-4d7d-af1c-024f8e6687c9" xmlns:ns3="6464b784-94fc-4d5d-8912-f9bf35373677" targetNamespace="http://schemas.microsoft.com/office/2006/metadata/properties" ma:root="true" ma:fieldsID="3e1a8678d2ebc7280d1a30e07dc0f506" ns2:_="" ns3:_="">
    <xsd:import namespace="803c8e6e-8136-4d7d-af1c-024f8e6687c9"/>
    <xsd:import namespace="6464b784-94fc-4d5d-8912-f9bf353736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odifi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c8e6e-8136-4d7d-af1c-024f8e668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odifiedby" ma:index="20" nillable="true" ma:displayName="Modified by" ma:format="Dropdown" ma:list="UserInfo" ma:SharePointGroup="0" ma:internalName="Modifiedby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ca7166d-de03-4c3e-865e-07adad3d8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b784-94fc-4d5d-8912-f9bf353736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e379b9-577f-4df9-8fd5-5ffd8b75bf6a}" ma:internalName="TaxCatchAll" ma:showField="CatchAllData" ma:web="6464b784-94fc-4d5d-8912-f9bf353736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803c8e6e-8136-4d7d-af1c-024f8e6687c9" xsi:nil="true"/>
    <lcf76f155ced4ddcb4097134ff3c332f xmlns="803c8e6e-8136-4d7d-af1c-024f8e6687c9">
      <Terms xmlns="http://schemas.microsoft.com/office/infopath/2007/PartnerControls"/>
    </lcf76f155ced4ddcb4097134ff3c332f>
    <TaxCatchAll xmlns="6464b784-94fc-4d5d-8912-f9bf35373677" xsi:nil="true"/>
    <SharedWithUsers xmlns="6464b784-94fc-4d5d-8912-f9bf35373677">
      <UserInfo>
        <DisplayName/>
        <AccountId xsi:nil="true"/>
        <AccountType/>
      </UserInfo>
    </SharedWithUsers>
    <Modifiedby xmlns="803c8e6e-8136-4d7d-af1c-024f8e6687c9">
      <UserInfo>
        <DisplayName/>
        <AccountId xsi:nil="true"/>
        <AccountType/>
      </UserInfo>
    </Modifiedby>
  </documentManagement>
</p:properties>
</file>

<file path=customXml/itemProps1.xml><?xml version="1.0" encoding="utf-8"?>
<ds:datastoreItem xmlns:ds="http://schemas.openxmlformats.org/officeDocument/2006/customXml" ds:itemID="{8075A568-3D06-4039-8127-72F56035E55E}"/>
</file>

<file path=customXml/itemProps2.xml><?xml version="1.0" encoding="utf-8"?>
<ds:datastoreItem xmlns:ds="http://schemas.openxmlformats.org/officeDocument/2006/customXml" ds:itemID="{2FFD2A7B-3DFD-49DE-B1F6-43A6ABF0B7AA}"/>
</file>

<file path=customXml/itemProps3.xml><?xml version="1.0" encoding="utf-8"?>
<ds:datastoreItem xmlns:ds="http://schemas.openxmlformats.org/officeDocument/2006/customXml" ds:itemID="{EAFF2006-2D0E-4A7B-BC6B-35DFE9C30BAB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1769</TotalTime>
  <Words>520</Words>
  <Application>Microsoft Macintosh PowerPoint</Application>
  <PresentationFormat>On-screen Show (4:3)</PresentationFormat>
  <Paragraphs>108</Paragraphs>
  <Slides>20</Slides>
  <Notes>19</Notes>
  <HiddenSlides>0</HiddenSlides>
  <MMClips>16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Arial Unicode MS</vt:lpstr>
      <vt:lpstr>Adobe Heiti Std R</vt:lpstr>
      <vt:lpstr>Arial</vt:lpstr>
      <vt:lpstr>McGrawHill-Italic</vt:lpstr>
      <vt:lpstr>Symbol</vt:lpstr>
      <vt:lpstr>Tahoma</vt:lpstr>
      <vt:lpstr>Times</vt:lpstr>
      <vt:lpstr>Times New Roman</vt:lpstr>
      <vt:lpstr>Wingdings</vt:lpstr>
      <vt:lpstr>Zurich Ex BT</vt:lpstr>
      <vt:lpstr>Blends</vt:lpstr>
      <vt:lpstr>PowerPoint Presentation</vt:lpstr>
      <vt:lpstr>OBJECTIVES: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Valued Gateway Client</dc:creator>
  <cp:lastModifiedBy>ROHIT RAJESH KUBER-180953124</cp:lastModifiedBy>
  <cp:revision>134</cp:revision>
  <dcterms:created xsi:type="dcterms:W3CDTF">2000-01-15T04:50:39Z</dcterms:created>
  <dcterms:modified xsi:type="dcterms:W3CDTF">2020-05-07T05:49:53Z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lpwstr>127400.000000000</vt:lpwstr>
  </property>
  <property fmtid="{D5CDD505-2E9C-101B-9397-08002B2CF9AE}" pid="3" name="xd_ProgID">
    <vt:lpwstr/>
  </property>
  <property fmtid="{D5CDD505-2E9C-101B-9397-08002B2CF9AE}" pid="4" name="MediaServiceImageTags">
    <vt:lpwstr/>
  </property>
  <property fmtid="{D5CDD505-2E9C-101B-9397-08002B2CF9AE}" pid="5" name="ContentTypeId">
    <vt:lpwstr>0x010100C93ACEB14D7C914C9A66454C530220F9</vt:lpwstr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xd_Signature">
    <vt:lpwstr/>
  </property>
</Properties>
</file>

<file path=docProps/thumbnail.jpeg>
</file>